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3"/>
  </p:notesMasterIdLst>
  <p:sldIdLst>
    <p:sldId id="256" r:id="rId2"/>
    <p:sldId id="692" r:id="rId3"/>
    <p:sldId id="693" r:id="rId4"/>
    <p:sldId id="694" r:id="rId5"/>
    <p:sldId id="698" r:id="rId6"/>
    <p:sldId id="697" r:id="rId7"/>
    <p:sldId id="696" r:id="rId8"/>
    <p:sldId id="695" r:id="rId9"/>
    <p:sldId id="699" r:id="rId10"/>
    <p:sldId id="257" r:id="rId11"/>
    <p:sldId id="258" r:id="rId12"/>
    <p:sldId id="267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59" r:id="rId21"/>
    <p:sldId id="691" r:id="rId2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ka Zupan" userId="c2fecb69-ff6b-488c-88a8-79e23b2a9772" providerId="ADAL" clId="{18E27886-68BC-4031-A21B-1B8642B16A58}"/>
    <pc:docChg chg="modSld">
      <pc:chgData name="Barbka Zupan" userId="c2fecb69-ff6b-488c-88a8-79e23b2a9772" providerId="ADAL" clId="{18E27886-68BC-4031-A21B-1B8642B16A58}" dt="2026-03-23T08:40:10.924" v="1" actId="20577"/>
      <pc:docMkLst>
        <pc:docMk/>
      </pc:docMkLst>
      <pc:sldChg chg="modSp mod">
        <pc:chgData name="Barbka Zupan" userId="c2fecb69-ff6b-488c-88a8-79e23b2a9772" providerId="ADAL" clId="{18E27886-68BC-4031-A21B-1B8642B16A58}" dt="2026-03-23T08:40:10.924" v="1" actId="20577"/>
        <pc:sldMkLst>
          <pc:docMk/>
          <pc:sldMk cId="1761554470" sldId="256"/>
        </pc:sldMkLst>
        <pc:spChg chg="mod">
          <ac:chgData name="Barbka Zupan" userId="c2fecb69-ff6b-488c-88a8-79e23b2a9772" providerId="ADAL" clId="{18E27886-68BC-4031-A21B-1B8642B16A58}" dt="2026-03-23T08:40:10.924" v="1" actId="20577"/>
          <ac:spMkLst>
            <pc:docMk/>
            <pc:sldMk cId="1761554470" sldId="256"/>
            <ac:spMk id="3" creationId="{2D9B003A-E6D6-E978-E27C-89876353A55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A86BE8-F549-4175-9A66-0012A641424A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6627C64C-FBA6-464D-AB0C-DE86F41A5C02}">
      <dgm:prSet phldrT="[Text]"/>
      <dgm:spPr>
        <a:solidFill>
          <a:schemeClr val="accent2"/>
        </a:solidFill>
      </dgm:spPr>
      <dgm:t>
        <a:bodyPr/>
        <a:lstStyle/>
        <a:p>
          <a:r>
            <a:rPr lang="sl-SI" dirty="0">
              <a:latin typeface="EC Square Sans Cond Pro" panose="020B0506040000020004" pitchFamily="34" charset="0"/>
            </a:rPr>
            <a:t>Zahteve, potrebne za </a:t>
          </a:r>
          <a:r>
            <a:rPr lang="sl-SI" dirty="0" err="1">
              <a:latin typeface="EC Square Sans Cond Pro" panose="020B0506040000020004" pitchFamily="34" charset="0"/>
            </a:rPr>
            <a:t>interoperabilnost</a:t>
          </a:r>
          <a:r>
            <a:rPr lang="sl-SI" dirty="0">
              <a:latin typeface="EC Square Sans Cond Pro" panose="020B0506040000020004" pitchFamily="34" charset="0"/>
            </a:rPr>
            <a:t> med centralnim sistemom in drugimi sistemi ali programsko opremo, vključno:  </a:t>
          </a:r>
          <a:endParaRPr lang="en-GB" dirty="0">
            <a:latin typeface="EC Square Sans Cond Pro" panose="020B0506040000020004" pitchFamily="34" charset="0"/>
          </a:endParaRPr>
        </a:p>
      </dgm:t>
    </dgm:pt>
    <dgm:pt modelId="{1263B60A-0FE7-4118-BD1C-917612E109EB}" type="parTrans" cxnId="{AC617DDE-B173-474C-BF1C-B7F66DF11F14}">
      <dgm:prSet/>
      <dgm:spPr/>
      <dgm:t>
        <a:bodyPr/>
        <a:lstStyle/>
        <a:p>
          <a:endParaRPr lang="en-GB"/>
        </a:p>
      </dgm:t>
    </dgm:pt>
    <dgm:pt modelId="{57E037F6-583F-40A2-9AC4-397FC9B7CDEE}" type="sibTrans" cxnId="{AC617DDE-B173-474C-BF1C-B7F66DF11F14}">
      <dgm:prSet/>
      <dgm:spPr/>
      <dgm:t>
        <a:bodyPr/>
        <a:lstStyle/>
        <a:p>
          <a:endParaRPr lang="en-GB"/>
        </a:p>
      </dgm:t>
    </dgm:pt>
    <dgm:pt modelId="{4A1D9777-1C3F-4405-8C56-AB16CCCF2C36}">
      <dgm:prSet/>
      <dgm:spPr>
        <a:solidFill>
          <a:schemeClr val="accent6"/>
        </a:solidFill>
      </dgm:spPr>
      <dgm:t>
        <a:bodyPr/>
        <a:lstStyle/>
        <a:p>
          <a:r>
            <a:rPr lang="pl-PL" dirty="0">
              <a:latin typeface="EC Square Sans Cond Pro" panose="020B0506040000020004" pitchFamily="34" charset="0"/>
            </a:rPr>
            <a:t>o: vseh drugih tehničnih in organizacijskih zahtevah, ki so potrebne za praktično izvajanje elektronske predložitve in izmenjave informacij in dokumentov, vključno:</a:t>
          </a:r>
          <a:endParaRPr lang="en-GB" dirty="0">
            <a:latin typeface="EC Square Sans Cond Pro" panose="020B0506040000020004" pitchFamily="34" charset="0"/>
          </a:endParaRPr>
        </a:p>
      </dgm:t>
    </dgm:pt>
    <dgm:pt modelId="{11861E1B-BEC2-4795-83A1-F081592B05D7}" type="parTrans" cxnId="{5EEBE7BF-F904-482D-8C29-BA31BB5B2875}">
      <dgm:prSet/>
      <dgm:spPr/>
      <dgm:t>
        <a:bodyPr/>
        <a:lstStyle/>
        <a:p>
          <a:endParaRPr lang="en-GB"/>
        </a:p>
      </dgm:t>
    </dgm:pt>
    <dgm:pt modelId="{F6611B00-D392-4A55-B667-BB8468AC79B6}" type="sibTrans" cxnId="{5EEBE7BF-F904-482D-8C29-BA31BB5B2875}">
      <dgm:prSet/>
      <dgm:spPr/>
      <dgm:t>
        <a:bodyPr/>
        <a:lstStyle/>
        <a:p>
          <a:endParaRPr lang="en-GB"/>
        </a:p>
      </dgm:t>
    </dgm:pt>
    <dgm:pt modelId="{69914501-EC5F-43F8-B745-FAC47099E174}">
      <dgm:prSet phldrT="[Text]" custT="1"/>
      <dgm:spPr>
        <a:solidFill>
          <a:schemeClr val="accent1"/>
        </a:solidFill>
      </dgm:spPr>
      <dgm:t>
        <a:bodyPr/>
        <a:lstStyle/>
        <a:p>
          <a:r>
            <a:rPr lang="sl-SI" sz="1800" dirty="0">
              <a:latin typeface="EC Square Sans Cond Pro" panose="020B0506040000020004" pitchFamily="34" charset="0"/>
            </a:rPr>
            <a:t>S protokolom za izmenjavo podatkov</a:t>
          </a:r>
          <a:endParaRPr lang="en-GB" sz="1800" dirty="0">
            <a:latin typeface="EC Square Sans Cond Pro" panose="020B0506040000020004" pitchFamily="34" charset="0"/>
          </a:endParaRPr>
        </a:p>
      </dgm:t>
    </dgm:pt>
    <dgm:pt modelId="{23B1AF56-546B-49DE-999B-0B18A904DDB8}" type="parTrans" cxnId="{5FE5AE43-6EA8-4265-94AC-B5412FD59015}">
      <dgm:prSet/>
      <dgm:spPr/>
      <dgm:t>
        <a:bodyPr/>
        <a:lstStyle/>
        <a:p>
          <a:endParaRPr lang="en-GB"/>
        </a:p>
      </dgm:t>
    </dgm:pt>
    <dgm:pt modelId="{021230B1-2E6D-44E3-88BC-82337797FC4D}" type="sibTrans" cxnId="{5FE5AE43-6EA8-4265-94AC-B5412FD59015}">
      <dgm:prSet/>
      <dgm:spPr/>
      <dgm:t>
        <a:bodyPr/>
        <a:lstStyle/>
        <a:p>
          <a:endParaRPr lang="en-GB"/>
        </a:p>
      </dgm:t>
    </dgm:pt>
    <dgm:pt modelId="{D1C3C3DA-7D4F-428D-8B1F-3B0FBF1CE698}">
      <dgm:prSet phldrT="[Text]" custT="1"/>
      <dgm:spPr>
        <a:solidFill>
          <a:schemeClr val="accent1"/>
        </a:solidFill>
      </dgm:spPr>
      <dgm:t>
        <a:bodyPr/>
        <a:lstStyle/>
        <a:p>
          <a:r>
            <a:rPr lang="sl-SI" sz="1700" dirty="0">
              <a:latin typeface="EC Square Sans Cond Pro" panose="020B0506040000020004" pitchFamily="34" charset="0"/>
            </a:rPr>
            <a:t>Podatkovni model za izmenjavo podatkov iz Prilog IA, IB in potrdila iz 15. člena</a:t>
          </a:r>
          <a:endParaRPr lang="en-GB" sz="1700" dirty="0">
            <a:latin typeface="EC Square Sans Cond Pro" panose="020B0506040000020004" pitchFamily="34" charset="0"/>
          </a:endParaRPr>
        </a:p>
      </dgm:t>
    </dgm:pt>
    <dgm:pt modelId="{3D45EEF4-82B5-4859-8B8B-9E3FDCF82AE7}" type="parTrans" cxnId="{9ED4AFC8-D5EF-401C-9B7C-1190EADCA9A3}">
      <dgm:prSet/>
      <dgm:spPr/>
      <dgm:t>
        <a:bodyPr/>
        <a:lstStyle/>
        <a:p>
          <a:endParaRPr lang="en-GB"/>
        </a:p>
      </dgm:t>
    </dgm:pt>
    <dgm:pt modelId="{FB96269D-C34B-403A-983C-4B737F4526D3}" type="sibTrans" cxnId="{9ED4AFC8-D5EF-401C-9B7C-1190EADCA9A3}">
      <dgm:prSet/>
      <dgm:spPr/>
      <dgm:t>
        <a:bodyPr/>
        <a:lstStyle/>
        <a:p>
          <a:endParaRPr lang="en-GB"/>
        </a:p>
      </dgm:t>
    </dgm:pt>
    <dgm:pt modelId="{8ECC78EA-F316-4F9B-9532-B7AC237D5C99}">
      <dgm:prSet/>
      <dgm:spPr>
        <a:solidFill>
          <a:schemeClr val="accent5"/>
        </a:solidFill>
      </dgm:spPr>
      <dgm:t>
        <a:bodyPr/>
        <a:lstStyle/>
        <a:p>
          <a:r>
            <a:rPr lang="sl-SI" dirty="0">
              <a:latin typeface="EC Square Sans Cond Pro" panose="020B0506040000020004" pitchFamily="34" charset="0"/>
            </a:rPr>
            <a:t>Varnostni aspekt </a:t>
          </a:r>
          <a:endParaRPr lang="en-GB" dirty="0">
            <a:latin typeface="EC Square Sans Cond Pro" panose="020B0506040000020004" pitchFamily="34" charset="0"/>
          </a:endParaRPr>
        </a:p>
      </dgm:t>
    </dgm:pt>
    <dgm:pt modelId="{6043373E-37A4-457C-8B35-4143FE255576}" type="parTrans" cxnId="{0EEC1977-396B-4B3F-91E9-3032FDF593AC}">
      <dgm:prSet/>
      <dgm:spPr/>
      <dgm:t>
        <a:bodyPr/>
        <a:lstStyle/>
        <a:p>
          <a:endParaRPr lang="en-GB"/>
        </a:p>
      </dgm:t>
    </dgm:pt>
    <dgm:pt modelId="{81F10A32-A857-4A6A-AB3D-A08600827E9E}" type="sibTrans" cxnId="{0EEC1977-396B-4B3F-91E9-3032FDF593AC}">
      <dgm:prSet/>
      <dgm:spPr/>
      <dgm:t>
        <a:bodyPr/>
        <a:lstStyle/>
        <a:p>
          <a:endParaRPr lang="en-GB"/>
        </a:p>
      </dgm:t>
    </dgm:pt>
    <dgm:pt modelId="{A6C15AD7-A733-4090-8940-6598881C7336}">
      <dgm:prSet/>
      <dgm:spPr>
        <a:solidFill>
          <a:schemeClr val="accent5"/>
        </a:solidFill>
      </dgm:spPr>
      <dgm:t>
        <a:bodyPr/>
        <a:lstStyle/>
        <a:p>
          <a:r>
            <a:rPr lang="sl-SI" dirty="0">
              <a:latin typeface="EC Square Sans Cond Pro" panose="020B0506040000020004" pitchFamily="34" charset="0"/>
            </a:rPr>
            <a:t>Upravljanje podatkov</a:t>
          </a:r>
          <a:endParaRPr lang="en-GB" dirty="0">
            <a:latin typeface="EC Square Sans Cond Pro" panose="020B0506040000020004" pitchFamily="34" charset="0"/>
          </a:endParaRPr>
        </a:p>
      </dgm:t>
    </dgm:pt>
    <dgm:pt modelId="{23BAAEB1-1E34-4772-B2CC-2BB92C3F41CA}" type="parTrans" cxnId="{FAF747EB-A47E-488F-8FB6-2F0B983EBB78}">
      <dgm:prSet/>
      <dgm:spPr/>
      <dgm:t>
        <a:bodyPr/>
        <a:lstStyle/>
        <a:p>
          <a:endParaRPr lang="en-GB"/>
        </a:p>
      </dgm:t>
    </dgm:pt>
    <dgm:pt modelId="{33F883CF-01AD-402F-A515-6C8038F70A45}" type="sibTrans" cxnId="{FAF747EB-A47E-488F-8FB6-2F0B983EBB78}">
      <dgm:prSet/>
      <dgm:spPr/>
      <dgm:t>
        <a:bodyPr/>
        <a:lstStyle/>
        <a:p>
          <a:endParaRPr lang="en-GB"/>
        </a:p>
      </dgm:t>
    </dgm:pt>
    <dgm:pt modelId="{7F554B62-CD3B-4AAB-AB99-F303FE611B86}">
      <dgm:prSet/>
      <dgm:spPr>
        <a:solidFill>
          <a:schemeClr val="accent5"/>
        </a:solidFill>
      </dgm:spPr>
      <dgm:t>
        <a:bodyPr/>
        <a:lstStyle/>
        <a:p>
          <a:r>
            <a:rPr lang="sl-SI" dirty="0">
              <a:latin typeface="EC Square Sans Cond Pro" panose="020B0506040000020004" pitchFamily="34" charset="0"/>
            </a:rPr>
            <a:t>Zaupnost podatkov</a:t>
          </a:r>
          <a:endParaRPr lang="en-GB" dirty="0">
            <a:latin typeface="EC Square Sans Cond Pro" panose="020B0506040000020004" pitchFamily="34" charset="0"/>
          </a:endParaRPr>
        </a:p>
      </dgm:t>
    </dgm:pt>
    <dgm:pt modelId="{1ED45B75-A41E-4DE2-A214-43A23AB4CF7D}" type="parTrans" cxnId="{8FF5F48E-7F74-4FDB-80A6-FB0A21626E33}">
      <dgm:prSet/>
      <dgm:spPr/>
      <dgm:t>
        <a:bodyPr/>
        <a:lstStyle/>
        <a:p>
          <a:endParaRPr lang="en-GB"/>
        </a:p>
      </dgm:t>
    </dgm:pt>
    <dgm:pt modelId="{E283859D-BD97-47B8-BF35-D2DAEE8D5559}" type="sibTrans" cxnId="{8FF5F48E-7F74-4FDB-80A6-FB0A21626E33}">
      <dgm:prSet/>
      <dgm:spPr/>
      <dgm:t>
        <a:bodyPr/>
        <a:lstStyle/>
        <a:p>
          <a:endParaRPr lang="en-GB"/>
        </a:p>
      </dgm:t>
    </dgm:pt>
    <dgm:pt modelId="{E88A2154-B1C5-4F1B-8877-985A9B638506}" type="pres">
      <dgm:prSet presAssocID="{31A86BE8-F549-4175-9A66-0012A641424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E333D6A-AFF2-4AF5-BCED-E19445EB4A60}" type="pres">
      <dgm:prSet presAssocID="{6627C64C-FBA6-464D-AB0C-DE86F41A5C02}" presName="vertOne" presStyleCnt="0"/>
      <dgm:spPr/>
    </dgm:pt>
    <dgm:pt modelId="{9036A294-095E-4EBB-B119-531CAA37F624}" type="pres">
      <dgm:prSet presAssocID="{6627C64C-FBA6-464D-AB0C-DE86F41A5C02}" presName="txOne" presStyleLbl="node0" presStyleIdx="0" presStyleCnt="2">
        <dgm:presLayoutVars>
          <dgm:chPref val="3"/>
        </dgm:presLayoutVars>
      </dgm:prSet>
      <dgm:spPr/>
    </dgm:pt>
    <dgm:pt modelId="{709E5D40-6756-4B48-ADA4-3E676D921FE6}" type="pres">
      <dgm:prSet presAssocID="{6627C64C-FBA6-464D-AB0C-DE86F41A5C02}" presName="parTransOne" presStyleCnt="0"/>
      <dgm:spPr/>
    </dgm:pt>
    <dgm:pt modelId="{1E101940-A163-4705-940C-0D4A211A9015}" type="pres">
      <dgm:prSet presAssocID="{6627C64C-FBA6-464D-AB0C-DE86F41A5C02}" presName="horzOne" presStyleCnt="0"/>
      <dgm:spPr/>
    </dgm:pt>
    <dgm:pt modelId="{CD179541-85CD-4487-947F-6F5DDF219D9D}" type="pres">
      <dgm:prSet presAssocID="{69914501-EC5F-43F8-B745-FAC47099E174}" presName="vertTwo" presStyleCnt="0"/>
      <dgm:spPr/>
    </dgm:pt>
    <dgm:pt modelId="{E88D68D2-EB99-4EA5-A2CF-34A471D259C7}" type="pres">
      <dgm:prSet presAssocID="{69914501-EC5F-43F8-B745-FAC47099E174}" presName="txTwo" presStyleLbl="node2" presStyleIdx="0" presStyleCnt="5" custLinFactNeighborX="-258" custLinFactNeighborY="-679">
        <dgm:presLayoutVars>
          <dgm:chPref val="3"/>
        </dgm:presLayoutVars>
      </dgm:prSet>
      <dgm:spPr/>
    </dgm:pt>
    <dgm:pt modelId="{19FD2ED1-F7C4-49CF-BAD5-ADCF6FFA1FA9}" type="pres">
      <dgm:prSet presAssocID="{69914501-EC5F-43F8-B745-FAC47099E174}" presName="horzTwo" presStyleCnt="0"/>
      <dgm:spPr/>
    </dgm:pt>
    <dgm:pt modelId="{63A2D122-54AF-4CDD-94A6-C0FB1E139E03}" type="pres">
      <dgm:prSet presAssocID="{021230B1-2E6D-44E3-88BC-82337797FC4D}" presName="sibSpaceTwo" presStyleCnt="0"/>
      <dgm:spPr/>
    </dgm:pt>
    <dgm:pt modelId="{39CF1396-A6C5-411B-8914-03E4B4022997}" type="pres">
      <dgm:prSet presAssocID="{D1C3C3DA-7D4F-428D-8B1F-3B0FBF1CE698}" presName="vertTwo" presStyleCnt="0"/>
      <dgm:spPr/>
    </dgm:pt>
    <dgm:pt modelId="{54BD1667-B424-4A7C-B7A8-D74C8191AD2B}" type="pres">
      <dgm:prSet presAssocID="{D1C3C3DA-7D4F-428D-8B1F-3B0FBF1CE698}" presName="txTwo" presStyleLbl="node2" presStyleIdx="1" presStyleCnt="5" custScaleX="128309">
        <dgm:presLayoutVars>
          <dgm:chPref val="3"/>
        </dgm:presLayoutVars>
      </dgm:prSet>
      <dgm:spPr/>
    </dgm:pt>
    <dgm:pt modelId="{A3E70E0A-6024-4BEF-9E9B-1217DCDC470B}" type="pres">
      <dgm:prSet presAssocID="{D1C3C3DA-7D4F-428D-8B1F-3B0FBF1CE698}" presName="horzTwo" presStyleCnt="0"/>
      <dgm:spPr/>
    </dgm:pt>
    <dgm:pt modelId="{78DD62A5-559D-48C9-A9D6-1D42D89CF3F5}" type="pres">
      <dgm:prSet presAssocID="{57E037F6-583F-40A2-9AC4-397FC9B7CDEE}" presName="sibSpaceOne" presStyleCnt="0"/>
      <dgm:spPr/>
    </dgm:pt>
    <dgm:pt modelId="{42F371B2-46E0-45F4-867E-5A6EE49DB301}" type="pres">
      <dgm:prSet presAssocID="{4A1D9777-1C3F-4405-8C56-AB16CCCF2C36}" presName="vertOne" presStyleCnt="0"/>
      <dgm:spPr/>
    </dgm:pt>
    <dgm:pt modelId="{6382E4FE-442D-4FDF-8E21-F6AACDB7A2DF}" type="pres">
      <dgm:prSet presAssocID="{4A1D9777-1C3F-4405-8C56-AB16CCCF2C36}" presName="txOne" presStyleLbl="node0" presStyleIdx="1" presStyleCnt="2">
        <dgm:presLayoutVars>
          <dgm:chPref val="3"/>
        </dgm:presLayoutVars>
      </dgm:prSet>
      <dgm:spPr/>
    </dgm:pt>
    <dgm:pt modelId="{7E9602A7-53F9-4285-AA8A-236CD65CE555}" type="pres">
      <dgm:prSet presAssocID="{4A1D9777-1C3F-4405-8C56-AB16CCCF2C36}" presName="parTransOne" presStyleCnt="0"/>
      <dgm:spPr/>
    </dgm:pt>
    <dgm:pt modelId="{A74C25D2-D5AF-41A3-92ED-CBB73833FDA3}" type="pres">
      <dgm:prSet presAssocID="{4A1D9777-1C3F-4405-8C56-AB16CCCF2C36}" presName="horzOne" presStyleCnt="0"/>
      <dgm:spPr/>
    </dgm:pt>
    <dgm:pt modelId="{1274E52F-0B63-4DB0-92EE-8AF9102944F2}" type="pres">
      <dgm:prSet presAssocID="{8ECC78EA-F316-4F9B-9532-B7AC237D5C99}" presName="vertTwo" presStyleCnt="0"/>
      <dgm:spPr/>
    </dgm:pt>
    <dgm:pt modelId="{2402CC79-6A51-42C5-A388-FEF15DC92CE6}" type="pres">
      <dgm:prSet presAssocID="{8ECC78EA-F316-4F9B-9532-B7AC237D5C99}" presName="txTwo" presStyleLbl="node2" presStyleIdx="2" presStyleCnt="5">
        <dgm:presLayoutVars>
          <dgm:chPref val="3"/>
        </dgm:presLayoutVars>
      </dgm:prSet>
      <dgm:spPr/>
    </dgm:pt>
    <dgm:pt modelId="{F8271250-ED2E-4767-9093-AE988C5A7171}" type="pres">
      <dgm:prSet presAssocID="{8ECC78EA-F316-4F9B-9532-B7AC237D5C99}" presName="horzTwo" presStyleCnt="0"/>
      <dgm:spPr/>
    </dgm:pt>
    <dgm:pt modelId="{AA7AC6C9-5B31-440B-AACD-645713AF8F03}" type="pres">
      <dgm:prSet presAssocID="{81F10A32-A857-4A6A-AB3D-A08600827E9E}" presName="sibSpaceTwo" presStyleCnt="0"/>
      <dgm:spPr/>
    </dgm:pt>
    <dgm:pt modelId="{09A0A9FB-2438-4A71-9373-CB6A1FBEF4A2}" type="pres">
      <dgm:prSet presAssocID="{A6C15AD7-A733-4090-8940-6598881C7336}" presName="vertTwo" presStyleCnt="0"/>
      <dgm:spPr/>
    </dgm:pt>
    <dgm:pt modelId="{FC54950A-1894-4C5B-BCCF-72C3498C9CD4}" type="pres">
      <dgm:prSet presAssocID="{A6C15AD7-A733-4090-8940-6598881C7336}" presName="txTwo" presStyleLbl="node2" presStyleIdx="3" presStyleCnt="5">
        <dgm:presLayoutVars>
          <dgm:chPref val="3"/>
        </dgm:presLayoutVars>
      </dgm:prSet>
      <dgm:spPr/>
    </dgm:pt>
    <dgm:pt modelId="{D27036BF-34A6-400F-BB68-E3A03EC65D9B}" type="pres">
      <dgm:prSet presAssocID="{A6C15AD7-A733-4090-8940-6598881C7336}" presName="horzTwo" presStyleCnt="0"/>
      <dgm:spPr/>
    </dgm:pt>
    <dgm:pt modelId="{156A5DB0-1D85-43E8-97F4-E02136D21782}" type="pres">
      <dgm:prSet presAssocID="{33F883CF-01AD-402F-A515-6C8038F70A45}" presName="sibSpaceTwo" presStyleCnt="0"/>
      <dgm:spPr/>
    </dgm:pt>
    <dgm:pt modelId="{23F32B39-4C03-4CCE-A00F-9B5AF3E60304}" type="pres">
      <dgm:prSet presAssocID="{7F554B62-CD3B-4AAB-AB99-F303FE611B86}" presName="vertTwo" presStyleCnt="0"/>
      <dgm:spPr/>
    </dgm:pt>
    <dgm:pt modelId="{45571CA5-990D-4B03-B469-1B17CC53852E}" type="pres">
      <dgm:prSet presAssocID="{7F554B62-CD3B-4AAB-AB99-F303FE611B86}" presName="txTwo" presStyleLbl="node2" presStyleIdx="4" presStyleCnt="5">
        <dgm:presLayoutVars>
          <dgm:chPref val="3"/>
        </dgm:presLayoutVars>
      </dgm:prSet>
      <dgm:spPr/>
    </dgm:pt>
    <dgm:pt modelId="{17370583-B880-43C9-A2FF-4C1AF9A1E8F0}" type="pres">
      <dgm:prSet presAssocID="{7F554B62-CD3B-4AAB-AB99-F303FE611B86}" presName="horzTwo" presStyleCnt="0"/>
      <dgm:spPr/>
    </dgm:pt>
  </dgm:ptLst>
  <dgm:cxnLst>
    <dgm:cxn modelId="{42956324-B3C4-42E4-910D-825F36D84826}" type="presOf" srcId="{7F554B62-CD3B-4AAB-AB99-F303FE611B86}" destId="{45571CA5-990D-4B03-B469-1B17CC53852E}" srcOrd="0" destOrd="0" presId="urn:microsoft.com/office/officeart/2005/8/layout/hierarchy4"/>
    <dgm:cxn modelId="{EAE5B033-A9F0-4D6E-9414-9B84696C46A3}" type="presOf" srcId="{D1C3C3DA-7D4F-428D-8B1F-3B0FBF1CE698}" destId="{54BD1667-B424-4A7C-B7A8-D74C8191AD2B}" srcOrd="0" destOrd="0" presId="urn:microsoft.com/office/officeart/2005/8/layout/hierarchy4"/>
    <dgm:cxn modelId="{5FE5AE43-6EA8-4265-94AC-B5412FD59015}" srcId="{6627C64C-FBA6-464D-AB0C-DE86F41A5C02}" destId="{69914501-EC5F-43F8-B745-FAC47099E174}" srcOrd="0" destOrd="0" parTransId="{23B1AF56-546B-49DE-999B-0B18A904DDB8}" sibTransId="{021230B1-2E6D-44E3-88BC-82337797FC4D}"/>
    <dgm:cxn modelId="{31665844-2C89-4582-A914-F59FB0F0506A}" type="presOf" srcId="{4A1D9777-1C3F-4405-8C56-AB16CCCF2C36}" destId="{6382E4FE-442D-4FDF-8E21-F6AACDB7A2DF}" srcOrd="0" destOrd="0" presId="urn:microsoft.com/office/officeart/2005/8/layout/hierarchy4"/>
    <dgm:cxn modelId="{86EC2F74-5427-4746-945A-5E0FF745F5E0}" type="presOf" srcId="{69914501-EC5F-43F8-B745-FAC47099E174}" destId="{E88D68D2-EB99-4EA5-A2CF-34A471D259C7}" srcOrd="0" destOrd="0" presId="urn:microsoft.com/office/officeart/2005/8/layout/hierarchy4"/>
    <dgm:cxn modelId="{0EEC1977-396B-4B3F-91E9-3032FDF593AC}" srcId="{4A1D9777-1C3F-4405-8C56-AB16CCCF2C36}" destId="{8ECC78EA-F316-4F9B-9532-B7AC237D5C99}" srcOrd="0" destOrd="0" parTransId="{6043373E-37A4-457C-8B35-4143FE255576}" sibTransId="{81F10A32-A857-4A6A-AB3D-A08600827E9E}"/>
    <dgm:cxn modelId="{1A03A977-F492-4FA5-B2C1-18129F5C697B}" type="presOf" srcId="{31A86BE8-F549-4175-9A66-0012A641424A}" destId="{E88A2154-B1C5-4F1B-8877-985A9B638506}" srcOrd="0" destOrd="0" presId="urn:microsoft.com/office/officeart/2005/8/layout/hierarchy4"/>
    <dgm:cxn modelId="{8FF5F48E-7F74-4FDB-80A6-FB0A21626E33}" srcId="{4A1D9777-1C3F-4405-8C56-AB16CCCF2C36}" destId="{7F554B62-CD3B-4AAB-AB99-F303FE611B86}" srcOrd="2" destOrd="0" parTransId="{1ED45B75-A41E-4DE2-A214-43A23AB4CF7D}" sibTransId="{E283859D-BD97-47B8-BF35-D2DAEE8D5559}"/>
    <dgm:cxn modelId="{5EEBE7BF-F904-482D-8C29-BA31BB5B2875}" srcId="{31A86BE8-F549-4175-9A66-0012A641424A}" destId="{4A1D9777-1C3F-4405-8C56-AB16CCCF2C36}" srcOrd="1" destOrd="0" parTransId="{11861E1B-BEC2-4795-83A1-F081592B05D7}" sibTransId="{F6611B00-D392-4A55-B667-BB8468AC79B6}"/>
    <dgm:cxn modelId="{9ED4AFC8-D5EF-401C-9B7C-1190EADCA9A3}" srcId="{6627C64C-FBA6-464D-AB0C-DE86F41A5C02}" destId="{D1C3C3DA-7D4F-428D-8B1F-3B0FBF1CE698}" srcOrd="1" destOrd="0" parTransId="{3D45EEF4-82B5-4859-8B8B-9E3FDCF82AE7}" sibTransId="{FB96269D-C34B-403A-983C-4B737F4526D3}"/>
    <dgm:cxn modelId="{8D6B7FD2-9A08-4027-A4E5-9AC0556D159A}" type="presOf" srcId="{A6C15AD7-A733-4090-8940-6598881C7336}" destId="{FC54950A-1894-4C5B-BCCF-72C3498C9CD4}" srcOrd="0" destOrd="0" presId="urn:microsoft.com/office/officeart/2005/8/layout/hierarchy4"/>
    <dgm:cxn modelId="{AC617DDE-B173-474C-BF1C-B7F66DF11F14}" srcId="{31A86BE8-F549-4175-9A66-0012A641424A}" destId="{6627C64C-FBA6-464D-AB0C-DE86F41A5C02}" srcOrd="0" destOrd="0" parTransId="{1263B60A-0FE7-4118-BD1C-917612E109EB}" sibTransId="{57E037F6-583F-40A2-9AC4-397FC9B7CDEE}"/>
    <dgm:cxn modelId="{F9FFFFE0-5022-42A8-8EA4-EFA69F7B0879}" type="presOf" srcId="{6627C64C-FBA6-464D-AB0C-DE86F41A5C02}" destId="{9036A294-095E-4EBB-B119-531CAA37F624}" srcOrd="0" destOrd="0" presId="urn:microsoft.com/office/officeart/2005/8/layout/hierarchy4"/>
    <dgm:cxn modelId="{FAF747EB-A47E-488F-8FB6-2F0B983EBB78}" srcId="{4A1D9777-1C3F-4405-8C56-AB16CCCF2C36}" destId="{A6C15AD7-A733-4090-8940-6598881C7336}" srcOrd="1" destOrd="0" parTransId="{23BAAEB1-1E34-4772-B2CC-2BB92C3F41CA}" sibTransId="{33F883CF-01AD-402F-A515-6C8038F70A45}"/>
    <dgm:cxn modelId="{732D22F7-4795-4910-9A81-2F03CDD3FEED}" type="presOf" srcId="{8ECC78EA-F316-4F9B-9532-B7AC237D5C99}" destId="{2402CC79-6A51-42C5-A388-FEF15DC92CE6}" srcOrd="0" destOrd="0" presId="urn:microsoft.com/office/officeart/2005/8/layout/hierarchy4"/>
    <dgm:cxn modelId="{FD18367E-E2AB-4739-A186-E8458BAB58C9}" type="presParOf" srcId="{E88A2154-B1C5-4F1B-8877-985A9B638506}" destId="{9E333D6A-AFF2-4AF5-BCED-E19445EB4A60}" srcOrd="0" destOrd="0" presId="urn:microsoft.com/office/officeart/2005/8/layout/hierarchy4"/>
    <dgm:cxn modelId="{F0B23702-08E1-4538-BA0E-F993115A31CF}" type="presParOf" srcId="{9E333D6A-AFF2-4AF5-BCED-E19445EB4A60}" destId="{9036A294-095E-4EBB-B119-531CAA37F624}" srcOrd="0" destOrd="0" presId="urn:microsoft.com/office/officeart/2005/8/layout/hierarchy4"/>
    <dgm:cxn modelId="{74CBAA77-9F4E-48A4-825F-F873D1F032A8}" type="presParOf" srcId="{9E333D6A-AFF2-4AF5-BCED-E19445EB4A60}" destId="{709E5D40-6756-4B48-ADA4-3E676D921FE6}" srcOrd="1" destOrd="0" presId="urn:microsoft.com/office/officeart/2005/8/layout/hierarchy4"/>
    <dgm:cxn modelId="{983A3499-247A-4AD6-8494-C88AF03D1694}" type="presParOf" srcId="{9E333D6A-AFF2-4AF5-BCED-E19445EB4A60}" destId="{1E101940-A163-4705-940C-0D4A211A9015}" srcOrd="2" destOrd="0" presId="urn:microsoft.com/office/officeart/2005/8/layout/hierarchy4"/>
    <dgm:cxn modelId="{786742B4-CAE6-43A8-BEE6-8EB32013496A}" type="presParOf" srcId="{1E101940-A163-4705-940C-0D4A211A9015}" destId="{CD179541-85CD-4487-947F-6F5DDF219D9D}" srcOrd="0" destOrd="0" presId="urn:microsoft.com/office/officeart/2005/8/layout/hierarchy4"/>
    <dgm:cxn modelId="{F58A0F99-CE27-47AA-835D-469C2FB68F47}" type="presParOf" srcId="{CD179541-85CD-4487-947F-6F5DDF219D9D}" destId="{E88D68D2-EB99-4EA5-A2CF-34A471D259C7}" srcOrd="0" destOrd="0" presId="urn:microsoft.com/office/officeart/2005/8/layout/hierarchy4"/>
    <dgm:cxn modelId="{6B3744D1-D131-4C81-A9B7-E83BC7D6BFAC}" type="presParOf" srcId="{CD179541-85CD-4487-947F-6F5DDF219D9D}" destId="{19FD2ED1-F7C4-49CF-BAD5-ADCF6FFA1FA9}" srcOrd="1" destOrd="0" presId="urn:microsoft.com/office/officeart/2005/8/layout/hierarchy4"/>
    <dgm:cxn modelId="{1A882457-8004-4D4B-B8DC-2008E6061DA3}" type="presParOf" srcId="{1E101940-A163-4705-940C-0D4A211A9015}" destId="{63A2D122-54AF-4CDD-94A6-C0FB1E139E03}" srcOrd="1" destOrd="0" presId="urn:microsoft.com/office/officeart/2005/8/layout/hierarchy4"/>
    <dgm:cxn modelId="{BCCE6D43-FE73-4ADE-B983-5F820E3A61A8}" type="presParOf" srcId="{1E101940-A163-4705-940C-0D4A211A9015}" destId="{39CF1396-A6C5-411B-8914-03E4B4022997}" srcOrd="2" destOrd="0" presId="urn:microsoft.com/office/officeart/2005/8/layout/hierarchy4"/>
    <dgm:cxn modelId="{E0DC0F23-597F-4D83-B157-93A9F76C0120}" type="presParOf" srcId="{39CF1396-A6C5-411B-8914-03E4B4022997}" destId="{54BD1667-B424-4A7C-B7A8-D74C8191AD2B}" srcOrd="0" destOrd="0" presId="urn:microsoft.com/office/officeart/2005/8/layout/hierarchy4"/>
    <dgm:cxn modelId="{408D3A01-F537-4585-BDF5-90498BA79DB9}" type="presParOf" srcId="{39CF1396-A6C5-411B-8914-03E4B4022997}" destId="{A3E70E0A-6024-4BEF-9E9B-1217DCDC470B}" srcOrd="1" destOrd="0" presId="urn:microsoft.com/office/officeart/2005/8/layout/hierarchy4"/>
    <dgm:cxn modelId="{D6BDDC50-573D-4EC5-9789-C2C2651EB676}" type="presParOf" srcId="{E88A2154-B1C5-4F1B-8877-985A9B638506}" destId="{78DD62A5-559D-48C9-A9D6-1D42D89CF3F5}" srcOrd="1" destOrd="0" presId="urn:microsoft.com/office/officeart/2005/8/layout/hierarchy4"/>
    <dgm:cxn modelId="{A16B5AEC-1E5C-4BB9-B7EF-44569FC2A1DD}" type="presParOf" srcId="{E88A2154-B1C5-4F1B-8877-985A9B638506}" destId="{42F371B2-46E0-45F4-867E-5A6EE49DB301}" srcOrd="2" destOrd="0" presId="urn:microsoft.com/office/officeart/2005/8/layout/hierarchy4"/>
    <dgm:cxn modelId="{A62852E8-B9CF-49C4-B278-160594535276}" type="presParOf" srcId="{42F371B2-46E0-45F4-867E-5A6EE49DB301}" destId="{6382E4FE-442D-4FDF-8E21-F6AACDB7A2DF}" srcOrd="0" destOrd="0" presId="urn:microsoft.com/office/officeart/2005/8/layout/hierarchy4"/>
    <dgm:cxn modelId="{49138629-4996-40F8-B3BA-D1723ACED628}" type="presParOf" srcId="{42F371B2-46E0-45F4-867E-5A6EE49DB301}" destId="{7E9602A7-53F9-4285-AA8A-236CD65CE555}" srcOrd="1" destOrd="0" presId="urn:microsoft.com/office/officeart/2005/8/layout/hierarchy4"/>
    <dgm:cxn modelId="{2F79CEC8-F3C2-49CE-B2AA-3E8A6CEE9E80}" type="presParOf" srcId="{42F371B2-46E0-45F4-867E-5A6EE49DB301}" destId="{A74C25D2-D5AF-41A3-92ED-CBB73833FDA3}" srcOrd="2" destOrd="0" presId="urn:microsoft.com/office/officeart/2005/8/layout/hierarchy4"/>
    <dgm:cxn modelId="{33C2688A-3269-4FDA-AE80-F46D0F3FE02C}" type="presParOf" srcId="{A74C25D2-D5AF-41A3-92ED-CBB73833FDA3}" destId="{1274E52F-0B63-4DB0-92EE-8AF9102944F2}" srcOrd="0" destOrd="0" presId="urn:microsoft.com/office/officeart/2005/8/layout/hierarchy4"/>
    <dgm:cxn modelId="{55C955BA-32F0-4778-9E28-4FFC85AF5498}" type="presParOf" srcId="{1274E52F-0B63-4DB0-92EE-8AF9102944F2}" destId="{2402CC79-6A51-42C5-A388-FEF15DC92CE6}" srcOrd="0" destOrd="0" presId="urn:microsoft.com/office/officeart/2005/8/layout/hierarchy4"/>
    <dgm:cxn modelId="{7B0F0BAD-C2FC-439E-9EEB-768F12B41285}" type="presParOf" srcId="{1274E52F-0B63-4DB0-92EE-8AF9102944F2}" destId="{F8271250-ED2E-4767-9093-AE988C5A7171}" srcOrd="1" destOrd="0" presId="urn:microsoft.com/office/officeart/2005/8/layout/hierarchy4"/>
    <dgm:cxn modelId="{66C9CBB9-649E-458D-B99D-765AEDAC2E78}" type="presParOf" srcId="{A74C25D2-D5AF-41A3-92ED-CBB73833FDA3}" destId="{AA7AC6C9-5B31-440B-AACD-645713AF8F03}" srcOrd="1" destOrd="0" presId="urn:microsoft.com/office/officeart/2005/8/layout/hierarchy4"/>
    <dgm:cxn modelId="{C39D9132-6117-4942-816C-F9BA38B9D2AE}" type="presParOf" srcId="{A74C25D2-D5AF-41A3-92ED-CBB73833FDA3}" destId="{09A0A9FB-2438-4A71-9373-CB6A1FBEF4A2}" srcOrd="2" destOrd="0" presId="urn:microsoft.com/office/officeart/2005/8/layout/hierarchy4"/>
    <dgm:cxn modelId="{8476F2B7-4E7D-4CA1-AC38-6ECD753148F8}" type="presParOf" srcId="{09A0A9FB-2438-4A71-9373-CB6A1FBEF4A2}" destId="{FC54950A-1894-4C5B-BCCF-72C3498C9CD4}" srcOrd="0" destOrd="0" presId="urn:microsoft.com/office/officeart/2005/8/layout/hierarchy4"/>
    <dgm:cxn modelId="{B08D862B-3DE0-4BF3-BA1A-43432ECAAB6C}" type="presParOf" srcId="{09A0A9FB-2438-4A71-9373-CB6A1FBEF4A2}" destId="{D27036BF-34A6-400F-BB68-E3A03EC65D9B}" srcOrd="1" destOrd="0" presId="urn:microsoft.com/office/officeart/2005/8/layout/hierarchy4"/>
    <dgm:cxn modelId="{6A1E4ACE-69A0-4897-9CBA-72FF92229121}" type="presParOf" srcId="{A74C25D2-D5AF-41A3-92ED-CBB73833FDA3}" destId="{156A5DB0-1D85-43E8-97F4-E02136D21782}" srcOrd="3" destOrd="0" presId="urn:microsoft.com/office/officeart/2005/8/layout/hierarchy4"/>
    <dgm:cxn modelId="{5EF29D4E-9D49-47CD-85E8-7B243F839FC4}" type="presParOf" srcId="{A74C25D2-D5AF-41A3-92ED-CBB73833FDA3}" destId="{23F32B39-4C03-4CCE-A00F-9B5AF3E60304}" srcOrd="4" destOrd="0" presId="urn:microsoft.com/office/officeart/2005/8/layout/hierarchy4"/>
    <dgm:cxn modelId="{B47A543A-1E9C-4E79-ACE1-99A21C9058AC}" type="presParOf" srcId="{23F32B39-4C03-4CCE-A00F-9B5AF3E60304}" destId="{45571CA5-990D-4B03-B469-1B17CC53852E}" srcOrd="0" destOrd="0" presId="urn:microsoft.com/office/officeart/2005/8/layout/hierarchy4"/>
    <dgm:cxn modelId="{5F540CF1-96B2-436C-AC51-0FA9D9B67A21}" type="presParOf" srcId="{23F32B39-4C03-4CCE-A00F-9B5AF3E60304}" destId="{17370583-B880-43C9-A2FF-4C1AF9A1E8F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6A294-095E-4EBB-B119-531CAA37F624}">
      <dsp:nvSpPr>
        <dsp:cNvPr id="0" name=""/>
        <dsp:cNvSpPr/>
      </dsp:nvSpPr>
      <dsp:spPr>
        <a:xfrm>
          <a:off x="1179" y="657"/>
          <a:ext cx="3393993" cy="1439317"/>
        </a:xfrm>
        <a:prstGeom prst="roundRect">
          <a:avLst>
            <a:gd name="adj" fmla="val 10000"/>
          </a:avLst>
        </a:prstGeom>
        <a:solidFill>
          <a:schemeClr val="accent2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EC Square Sans Cond Pro" panose="020B0506040000020004" pitchFamily="34" charset="0"/>
            </a:rPr>
            <a:t>Zahteve, potrebne za </a:t>
          </a:r>
          <a:r>
            <a:rPr lang="sl-SI" sz="1800" kern="1200" dirty="0" err="1">
              <a:latin typeface="EC Square Sans Cond Pro" panose="020B0506040000020004" pitchFamily="34" charset="0"/>
            </a:rPr>
            <a:t>interoperabilnost</a:t>
          </a:r>
          <a:r>
            <a:rPr lang="sl-SI" sz="1800" kern="1200" dirty="0">
              <a:latin typeface="EC Square Sans Cond Pro" panose="020B0506040000020004" pitchFamily="34" charset="0"/>
            </a:rPr>
            <a:t> med centralnim sistemom in drugimi sistemi ali programsko opremo, vključno:  </a:t>
          </a:r>
          <a:endParaRPr lang="en-GB" sz="1800" kern="1200" dirty="0">
            <a:latin typeface="EC Square Sans Cond Pro" panose="020B0506040000020004" pitchFamily="34" charset="0"/>
          </a:endParaRPr>
        </a:p>
      </dsp:txBody>
      <dsp:txXfrm>
        <a:off x="43335" y="42813"/>
        <a:ext cx="3309681" cy="1355005"/>
      </dsp:txXfrm>
    </dsp:sp>
    <dsp:sp modelId="{E88D68D2-EB99-4EA5-A2CF-34A471D259C7}">
      <dsp:nvSpPr>
        <dsp:cNvPr id="0" name=""/>
        <dsp:cNvSpPr/>
      </dsp:nvSpPr>
      <dsp:spPr>
        <a:xfrm>
          <a:off x="0" y="1643350"/>
          <a:ext cx="1433825" cy="1439317"/>
        </a:xfrm>
        <a:prstGeom prst="roundRect">
          <a:avLst>
            <a:gd name="adj" fmla="val 10000"/>
          </a:avLst>
        </a:prstGeom>
        <a:solidFill>
          <a:schemeClr val="accent1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EC Square Sans Cond Pro" panose="020B0506040000020004" pitchFamily="34" charset="0"/>
            </a:rPr>
            <a:t>S protokolom za izmenjavo podatkov</a:t>
          </a:r>
          <a:endParaRPr lang="en-GB" sz="1800" kern="1200" dirty="0">
            <a:latin typeface="EC Square Sans Cond Pro" panose="020B0506040000020004" pitchFamily="34" charset="0"/>
          </a:endParaRPr>
        </a:p>
      </dsp:txBody>
      <dsp:txXfrm>
        <a:off x="41995" y="1685345"/>
        <a:ext cx="1349835" cy="1355327"/>
      </dsp:txXfrm>
    </dsp:sp>
    <dsp:sp modelId="{54BD1667-B424-4A7C-B7A8-D74C8191AD2B}">
      <dsp:nvSpPr>
        <dsp:cNvPr id="0" name=""/>
        <dsp:cNvSpPr/>
      </dsp:nvSpPr>
      <dsp:spPr>
        <a:xfrm>
          <a:off x="1555446" y="1653123"/>
          <a:ext cx="1839726" cy="1439317"/>
        </a:xfrm>
        <a:prstGeom prst="roundRect">
          <a:avLst>
            <a:gd name="adj" fmla="val 10000"/>
          </a:avLst>
        </a:prstGeom>
        <a:solidFill>
          <a:schemeClr val="accent1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EC Square Sans Cond Pro" panose="020B0506040000020004" pitchFamily="34" charset="0"/>
            </a:rPr>
            <a:t>Podatkovni model za izmenjavo podatkov iz Prilog IA, IB in potrdila iz 15. člena</a:t>
          </a:r>
          <a:endParaRPr lang="en-GB" sz="1700" kern="1200" dirty="0">
            <a:latin typeface="EC Square Sans Cond Pro" panose="020B0506040000020004" pitchFamily="34" charset="0"/>
          </a:endParaRPr>
        </a:p>
      </dsp:txBody>
      <dsp:txXfrm>
        <a:off x="1597602" y="1695279"/>
        <a:ext cx="1755414" cy="1355005"/>
      </dsp:txXfrm>
    </dsp:sp>
    <dsp:sp modelId="{6382E4FE-442D-4FDF-8E21-F6AACDB7A2DF}">
      <dsp:nvSpPr>
        <dsp:cNvPr id="0" name=""/>
        <dsp:cNvSpPr/>
      </dsp:nvSpPr>
      <dsp:spPr>
        <a:xfrm>
          <a:off x="3636055" y="657"/>
          <a:ext cx="4542358" cy="1439317"/>
        </a:xfrm>
        <a:prstGeom prst="roundRect">
          <a:avLst>
            <a:gd name="adj" fmla="val 10000"/>
          </a:avLst>
        </a:prstGeom>
        <a:solidFill>
          <a:schemeClr val="accent6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EC Square Sans Cond Pro" panose="020B0506040000020004" pitchFamily="34" charset="0"/>
            </a:rPr>
            <a:t>o: vseh drugih tehničnih in organizacijskih zahtevah, ki so potrebne za praktično izvajanje elektronske predložitve in izmenjave informacij in dokumentov, vključno:</a:t>
          </a:r>
          <a:endParaRPr lang="en-GB" sz="1800" kern="1200" dirty="0">
            <a:latin typeface="EC Square Sans Cond Pro" panose="020B0506040000020004" pitchFamily="34" charset="0"/>
          </a:endParaRPr>
        </a:p>
      </dsp:txBody>
      <dsp:txXfrm>
        <a:off x="3678211" y="42813"/>
        <a:ext cx="4458046" cy="1355005"/>
      </dsp:txXfrm>
    </dsp:sp>
    <dsp:sp modelId="{2402CC79-6A51-42C5-A388-FEF15DC92CE6}">
      <dsp:nvSpPr>
        <dsp:cNvPr id="0" name=""/>
        <dsp:cNvSpPr/>
      </dsp:nvSpPr>
      <dsp:spPr>
        <a:xfrm>
          <a:off x="3636055" y="1653123"/>
          <a:ext cx="1433825" cy="1439317"/>
        </a:xfrm>
        <a:prstGeom prst="roundRect">
          <a:avLst>
            <a:gd name="adj" fmla="val 10000"/>
          </a:avLst>
        </a:prstGeom>
        <a:solidFill>
          <a:schemeClr val="accent5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>
              <a:latin typeface="EC Square Sans Cond Pro" panose="020B0506040000020004" pitchFamily="34" charset="0"/>
            </a:rPr>
            <a:t>Varnostni aspekt </a:t>
          </a:r>
          <a:endParaRPr lang="en-GB" sz="2000" kern="1200" dirty="0">
            <a:latin typeface="EC Square Sans Cond Pro" panose="020B0506040000020004" pitchFamily="34" charset="0"/>
          </a:endParaRPr>
        </a:p>
      </dsp:txBody>
      <dsp:txXfrm>
        <a:off x="3678050" y="1695118"/>
        <a:ext cx="1349835" cy="1355327"/>
      </dsp:txXfrm>
    </dsp:sp>
    <dsp:sp modelId="{FC54950A-1894-4C5B-BCCF-72C3498C9CD4}">
      <dsp:nvSpPr>
        <dsp:cNvPr id="0" name=""/>
        <dsp:cNvSpPr/>
      </dsp:nvSpPr>
      <dsp:spPr>
        <a:xfrm>
          <a:off x="5190322" y="1653123"/>
          <a:ext cx="1433825" cy="1439317"/>
        </a:xfrm>
        <a:prstGeom prst="roundRect">
          <a:avLst>
            <a:gd name="adj" fmla="val 10000"/>
          </a:avLst>
        </a:prstGeom>
        <a:solidFill>
          <a:schemeClr val="accent5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>
              <a:latin typeface="EC Square Sans Cond Pro" panose="020B0506040000020004" pitchFamily="34" charset="0"/>
            </a:rPr>
            <a:t>Upravljanje podatkov</a:t>
          </a:r>
          <a:endParaRPr lang="en-GB" sz="2000" kern="1200" dirty="0">
            <a:latin typeface="EC Square Sans Cond Pro" panose="020B0506040000020004" pitchFamily="34" charset="0"/>
          </a:endParaRPr>
        </a:p>
      </dsp:txBody>
      <dsp:txXfrm>
        <a:off x="5232317" y="1695118"/>
        <a:ext cx="1349835" cy="1355327"/>
      </dsp:txXfrm>
    </dsp:sp>
    <dsp:sp modelId="{45571CA5-990D-4B03-B469-1B17CC53852E}">
      <dsp:nvSpPr>
        <dsp:cNvPr id="0" name=""/>
        <dsp:cNvSpPr/>
      </dsp:nvSpPr>
      <dsp:spPr>
        <a:xfrm>
          <a:off x="6744589" y="1653123"/>
          <a:ext cx="1433825" cy="1439317"/>
        </a:xfrm>
        <a:prstGeom prst="roundRect">
          <a:avLst>
            <a:gd name="adj" fmla="val 10000"/>
          </a:avLst>
        </a:prstGeom>
        <a:solidFill>
          <a:schemeClr val="accent5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000" kern="1200" dirty="0">
              <a:latin typeface="EC Square Sans Cond Pro" panose="020B0506040000020004" pitchFamily="34" charset="0"/>
            </a:rPr>
            <a:t>Zaupnost podatkov</a:t>
          </a:r>
          <a:endParaRPr lang="en-GB" sz="2000" kern="1200" dirty="0">
            <a:latin typeface="EC Square Sans Cond Pro" panose="020B0506040000020004" pitchFamily="34" charset="0"/>
          </a:endParaRPr>
        </a:p>
      </dsp:txBody>
      <dsp:txXfrm>
        <a:off x="6786584" y="1695118"/>
        <a:ext cx="1349835" cy="1355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8C479-43F1-4580-93B0-C4D66F1EB7FC}" type="datetimeFigureOut">
              <a:rPr lang="sl-SI" smtClean="0"/>
              <a:t>23. 03. 2026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CD556-1C1A-4EB9-9630-0D141594E52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337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ebgate.acceptance.ec.europa.eu/tracesnt-alpha/login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iwass.irsoe@gov.si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EN/TXT/?uri=CELEX%3A32024R1157" TargetMode="Externa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v.si/drzavni-organi/organi-v-sestavi/inspektorat-za-okolje-in-energijo/" TargetMode="Externa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nvironment.ec.europa.eu/news/commission-adopts-key-legal-act-digitalise-eu-waste-shipments-2025-07-02_en" TargetMode="External"/><Relationship Id="rId2" Type="http://schemas.openxmlformats.org/officeDocument/2006/relationships/hyperlink" Target="https://environment.ec.europa.eu/topics/waste-and-recycling/waste-shipments_en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gov.si/zbirke/storitve/cezmejni-transport-odpadkov-tfs/" TargetMode="External"/><Relationship Id="rId5" Type="http://schemas.openxmlformats.org/officeDocument/2006/relationships/hyperlink" Target="https://trusted-digital-identity.europa.eu/index_en" TargetMode="External"/><Relationship Id="rId4" Type="http://schemas.openxmlformats.org/officeDocument/2006/relationships/hyperlink" Target="https://environment.ec.europa.eu/topics/waste-and-recycling/waste-shipments/implementation-waste-shipment-regulation_e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17717F-D23A-DE8A-E7AB-384E6AC3D1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>
                <a:solidFill>
                  <a:schemeClr val="tx1"/>
                </a:solidFill>
              </a:rPr>
              <a:t>WEBINAR - Elektronski informacijski sistem za pošiljke odpadkov preko meja - DIWASS</a:t>
            </a:r>
            <a:endParaRPr lang="sl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9B003A-E6D6-E978-E27C-89876353A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4283" y="4670246"/>
            <a:ext cx="3982065" cy="914400"/>
          </a:xfrm>
        </p:spPr>
        <p:txBody>
          <a:bodyPr>
            <a:normAutofit fontScale="92500"/>
          </a:bodyPr>
          <a:lstStyle/>
          <a:p>
            <a:r>
              <a:rPr lang="sl-SI" dirty="0"/>
              <a:t>Inšpektorat RS za okolje in energijo</a:t>
            </a:r>
          </a:p>
          <a:p>
            <a:r>
              <a:rPr lang="sl-SI"/>
              <a:t>23. </a:t>
            </a:r>
            <a:r>
              <a:rPr lang="sl-SI" dirty="0"/>
              <a:t>3. 2026</a:t>
            </a:r>
          </a:p>
        </p:txBody>
      </p:sp>
    </p:spTree>
    <p:extLst>
      <p:ext uri="{BB962C8B-B14F-4D97-AF65-F5344CB8AC3E}">
        <p14:creationId xmlns:p14="http://schemas.microsoft.com/office/powerpoint/2010/main" val="1761554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59FA2C-049B-6EE5-37CF-9E918720A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EU LOGIN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641DC67-9E7B-D422-9B51-AB7896FF6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https://trusted-digital-identity.europa.eu/index_en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5997F229-7BAC-C0FD-8949-F1DF4869E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181" y="495630"/>
            <a:ext cx="5109830" cy="246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7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BB4927-2FC6-841E-842A-BF9A7623E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DIWASS dostop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6773F1D-E7F7-C674-BC04-939F7130C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Sistem DIWASS temelji na platformi TRACES NT, podobno kot drugi informacijski sistemi Komisije</a:t>
            </a:r>
          </a:p>
          <a:p>
            <a:r>
              <a:rPr lang="sl-SI" dirty="0">
                <a:hlinkClick r:id="rId2"/>
              </a:rPr>
              <a:t>https://webgate.acceptance.ec.europa.eu/tracesnt-alpha/login</a:t>
            </a:r>
            <a:r>
              <a:rPr lang="sl-SI" dirty="0"/>
              <a:t> (dostop v testno okolje)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713BE37-6E13-A8FA-8476-34E823284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7901" y="644253"/>
            <a:ext cx="6315210" cy="320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27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6C0063-F8B1-394E-C130-BE91E9EE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16736"/>
            <a:ext cx="2834640" cy="2377440"/>
          </a:xfrm>
        </p:spPr>
        <p:txBody>
          <a:bodyPr/>
          <a:lstStyle/>
          <a:p>
            <a:r>
              <a:rPr lang="sl-SI" dirty="0"/>
              <a:t>Identifikator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9080E48-5799-3F68-ADF0-27183B706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 gospodarske subjekte EU je vnos </a:t>
            </a:r>
            <a:r>
              <a:rPr lang="sl-SI" b="1" dirty="0"/>
              <a:t>„Registracijske številke“</a:t>
            </a:r>
            <a:r>
              <a:rPr lang="sl-SI" dirty="0"/>
              <a:t> obvezen. V SLO za nosilca dejavnosti: matična številka podjetja; za fizične osebe: EMŠO)</a:t>
            </a:r>
          </a:p>
          <a:p>
            <a:r>
              <a:rPr lang="sl-SI" dirty="0"/>
              <a:t>Za gospodarske subjekte iz tretjih držav je glavna identifikacijska številka običajno številka EORI. Če se številka EORI ne zahteva, vnesite identifikacijsko številko, ki se uporablja v državi, v kateri ima gospodarski subjekt sedež.</a:t>
            </a:r>
          </a:p>
          <a:p>
            <a:r>
              <a:rPr lang="sl-SI" b="1" dirty="0"/>
              <a:t>POMEMBNO</a:t>
            </a:r>
            <a:r>
              <a:rPr lang="sl-SI" dirty="0"/>
              <a:t>: Za Slovenijo bo poleg EORI (če jo podjetje ima) potrebno vpisati še matično številko podjetja (predpisan način  10 mestna številka – </a:t>
            </a:r>
            <a:r>
              <a:rPr lang="sl-SI" dirty="0" err="1"/>
              <a:t>AJPEs</a:t>
            </a:r>
            <a:r>
              <a:rPr lang="sl-SI" dirty="0"/>
              <a:t>) za fizične osebe pa bo potrebno vpisati Enotno matično številko občana ( EMŠO  - predpisan način 13 mestna številka – CRP – Centralni register prebivalstva). Matično številko podjetja oz. EMŠO (fizična oseba) se v DIWASS označi kot glavni identifikator.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847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D35887-9D3A-8920-38C7-BEEB0146A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b="1" dirty="0"/>
            </a:br>
            <a:br>
              <a:rPr lang="sl-SI" b="1" dirty="0"/>
            </a:br>
            <a:r>
              <a:rPr lang="sl-SI" b="1" dirty="0"/>
              <a:t>Registracija nosilca dejavnosti – prvič v sistemu DIWASS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A953170-03EC-6AA4-02CE-BAFD6CB1D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Registracija uporabnikov, ki še niso povezani z nobenim nosilcem dejavnosti v sistemu TRACES NT, ter kako prvič registrirati nosilca dejavnosti v sistemu DIWASS.</a:t>
            </a:r>
          </a:p>
          <a:p>
            <a:r>
              <a:rPr lang="sl-SI" dirty="0"/>
              <a:t>Upoštevajte, da sistem DIWASS temelji na platformi TRACES NT, podobno kot drugi informacijski sistemi Komisije. </a:t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47951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51EFE7-925A-032A-7932-D4FF9D73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b="1" dirty="0"/>
            </a:br>
            <a:r>
              <a:rPr lang="sl-SI" b="1" dirty="0"/>
              <a:t>Zahtevek za dovoljenje – uporabnik ni aktiven v sistemu DIWASS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DD3C82-8F6F-8B50-8BBE-323E6BE76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Prikaz za uporabnike, ki še niso povezani z nobenim nosilcem dejavnosti v sistemu TRACES NT in sicer kako zaprositi za dovoljenje, da se v sistemu DIWASS zastopa nosilca dejavnosti, ki je tam že registriran.</a:t>
            </a:r>
          </a:p>
        </p:txBody>
      </p:sp>
    </p:spTree>
    <p:extLst>
      <p:ext uri="{BB962C8B-B14F-4D97-AF65-F5344CB8AC3E}">
        <p14:creationId xmlns:p14="http://schemas.microsoft.com/office/powerpoint/2010/main" val="1348220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23CD04-FBF8-8784-8333-8976922DC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b="1" dirty="0"/>
            </a:br>
            <a:r>
              <a:rPr lang="sl-SI" b="1" dirty="0"/>
              <a:t>Registracija drugega nosilca dejavnosti – uporabnik je že aktiven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874460-F9BD-EA9E-D0B9-CFE505D38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Uporabniki, ki že imajo eno ali več aktivnih vlog v sistemu TRACES NT in želijo vložiti zahtevek za registracijo dodatnih nosilcev dejavnosti v sistemu DIWASS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8875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5647AE-EE70-6837-914E-23F9732A2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l-SI" dirty="0"/>
            </a:br>
            <a:r>
              <a:rPr lang="sl-SI" dirty="0"/>
              <a:t>Zahtevek za dovoljenje – uporabnik je že aktiven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689FCEA-8EE5-5D09-7272-90097B507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uporabniki, ki že imajo dostop za zastopanje vsaj enega nosilca dejavnosti v TRACES NT</a:t>
            </a:r>
          </a:p>
        </p:txBody>
      </p:sp>
    </p:spTree>
    <p:extLst>
      <p:ext uri="{BB962C8B-B14F-4D97-AF65-F5344CB8AC3E}">
        <p14:creationId xmlns:p14="http://schemas.microsoft.com/office/powerpoint/2010/main" val="1832448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52E116-D451-651F-21F0-8D3EA9A9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Odobritev zahtevkov za dovoljenje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ECC5F66-7B97-D08F-4767-D4B241386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kako odobriti zahtevke za dovoljenje uporabnikov, ki želijo zastopati nosilce dejavnosti v sistemu DIWASS.</a:t>
            </a:r>
          </a:p>
          <a:p>
            <a:r>
              <a:rPr lang="sl-SI" dirty="0"/>
              <a:t>Zahtevke za odobritev lahko odobri:</a:t>
            </a:r>
          </a:p>
          <a:p>
            <a:pPr lvl="1"/>
            <a:r>
              <a:rPr lang="sl-SI" dirty="0"/>
              <a:t>pristojni organ, odgovoren za registracijo nosilca dejavnosti v sistemu DIWASS – (samo prvi glavni urednik) ali</a:t>
            </a:r>
          </a:p>
          <a:p>
            <a:pPr lvl="1"/>
            <a:r>
              <a:rPr lang="sl-SI" dirty="0"/>
              <a:t>glavni uporabniki, ki so že pooblaščeni za zastopanje nosilca dejavnosti (vse ostale urednike nosilca dejavnosti)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38154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E40491-84E1-E7F9-5654-2D4CB5CF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Pogoste napake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12E5C7-B877-67E2-A120-F5FCE09A1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Nedelovanje baze</a:t>
            </a:r>
          </a:p>
          <a:p>
            <a:endParaRPr lang="sl-SI" dirty="0"/>
          </a:p>
          <a:p>
            <a:r>
              <a:rPr lang="sl-SI" dirty="0"/>
              <a:t>Istočasno imaš lahko 5 nepotrjenih zahtev, 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 Nosilec dejavnosti nima veljavnih dejavnosti</a:t>
            </a:r>
          </a:p>
          <a:p>
            <a:endParaRPr lang="sl-SI" dirty="0"/>
          </a:p>
          <a:p>
            <a:r>
              <a:rPr lang="sl-SI" dirty="0"/>
              <a:t>Ni ustreznih pravic</a:t>
            </a:r>
          </a:p>
          <a:p>
            <a:endParaRPr lang="sl-SI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16F29A1-E245-A163-D00E-FE893FCBD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9498" y="4965545"/>
            <a:ext cx="4592569" cy="646954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C73D6A9D-C6CA-FABF-17F8-6082E5676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498" y="4131460"/>
            <a:ext cx="3772426" cy="457264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B5F98499-C4E4-F0F7-E349-6BE47FCD2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498" y="2793871"/>
            <a:ext cx="4658375" cy="790685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3933A685-9D23-9154-471E-19F9C6555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9498" y="1884967"/>
            <a:ext cx="6420746" cy="3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84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3F9EA5-9CB7-F173-5A5A-7ABFBB57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Sporočanje težav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8D91A03-55DF-1C12-23F7-FC5BD8CFC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Težave pri vnosu nosilca dejavnosti, zahtevki za odobritev in ostale težave za testno okolje sporočajte na </a:t>
            </a:r>
            <a:r>
              <a:rPr lang="sl-SI" dirty="0">
                <a:hlinkClick r:id="rId2"/>
              </a:rPr>
              <a:t>diwass.irsoe@gov.si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179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EC8BF0-C955-73BD-207C-BDF5566F3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56743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Splošno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428E2CE-F25F-A626-A7F9-8F535CAC2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  <a:latin typeface="EC Square Sans Pro" panose="020B0506040000020004" pitchFamily="34" charset="0"/>
              </a:rPr>
              <a:t>Uredba 2024/1157 objavljena v Uradnem listu 30. aprila 2024:</a:t>
            </a:r>
            <a:br>
              <a:rPr lang="en-GB" sz="2400" dirty="0">
                <a:solidFill>
                  <a:srgbClr val="0356B1"/>
                </a:solidFill>
                <a:latin typeface="EC Square Sans Pro" panose="020B0506040000020004" pitchFamily="34" charset="0"/>
              </a:rPr>
            </a:br>
            <a:r>
              <a:rPr lang="fr-BE" sz="1800" u="sng" dirty="0" err="1">
                <a:solidFill>
                  <a:srgbClr val="0344A2"/>
                </a:solidFill>
                <a:latin typeface="EC Square Sans Pro" panose="020B05060400000200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Regulation</a:t>
            </a:r>
            <a:r>
              <a:rPr lang="fr-BE" sz="1800" u="sng" dirty="0">
                <a:solidFill>
                  <a:srgbClr val="0356B1"/>
                </a:solidFill>
                <a:latin typeface="EC Square Sans Pro" panose="020B05060400000200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EU - 2024/1157 - EN - EUR-Lex (europa.eu)</a:t>
            </a:r>
            <a:endParaRPr lang="sl-SI" sz="1800" u="sng" dirty="0">
              <a:solidFill>
                <a:srgbClr val="0356B1"/>
              </a:solidFill>
              <a:latin typeface="EC Square Sans Pro" panose="020B05060400000200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ClrTx/>
              <a:buNone/>
            </a:pPr>
            <a:endParaRPr lang="sl-SI" sz="2400" b="1" dirty="0">
              <a:solidFill>
                <a:srgbClr val="92D050"/>
              </a:solidFill>
            </a:endParaRPr>
          </a:p>
          <a:p>
            <a:pPr>
              <a:spcAft>
                <a:spcPts val="0"/>
              </a:spcAft>
              <a:buClrTx/>
            </a:pPr>
            <a:r>
              <a:rPr lang="sl-SI" sz="2400" b="1" dirty="0">
                <a:solidFill>
                  <a:srgbClr val="92D050"/>
                </a:solidFill>
              </a:rPr>
              <a:t>Uporaba: 21.5.2026 (večina določb)</a:t>
            </a:r>
          </a:p>
          <a:p>
            <a:pPr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</a:rPr>
              <a:t>Sledi: sprejem 8 delegiranih/implementacijskih aktov</a:t>
            </a:r>
          </a:p>
          <a:p>
            <a:pPr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</a:rPr>
              <a:t>Že: </a:t>
            </a:r>
          </a:p>
          <a:p>
            <a:pPr lvl="1"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</a:rPr>
              <a:t>Uredba ES 2024/2571 (potrdila o dokončanju nadaljnje vmesne/</a:t>
            </a:r>
            <a:r>
              <a:rPr lang="sl-SI" sz="2400" dirty="0" err="1">
                <a:solidFill>
                  <a:srgbClr val="0356B1"/>
                </a:solidFill>
              </a:rPr>
              <a:t>nevmesne</a:t>
            </a:r>
            <a:r>
              <a:rPr lang="sl-SI" sz="2400" dirty="0">
                <a:solidFill>
                  <a:srgbClr val="0356B1"/>
                </a:solidFill>
              </a:rPr>
              <a:t> obdelave)</a:t>
            </a:r>
          </a:p>
          <a:p>
            <a:pPr lvl="1"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</a:rPr>
              <a:t>Uredba ES 2025/1290 (elektronski sistem -DIWASS)</a:t>
            </a:r>
            <a:endParaRPr lang="en-IE" sz="2400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79903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0EDA92-6809-41D0-F881-9A84F31B6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IRSOE spletna stran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93E56A-4F3F-CB6C-865D-0648BEF00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hlinkClick r:id="rId2"/>
            </a:endParaRPr>
          </a:p>
          <a:p>
            <a:endParaRPr lang="pl-PL" dirty="0">
              <a:hlinkClick r:id="rId2"/>
            </a:endParaRPr>
          </a:p>
          <a:p>
            <a:r>
              <a:rPr lang="pl-PL" dirty="0">
                <a:hlinkClick r:id="rId2"/>
              </a:rPr>
              <a:t>Inšpektorat za okolje in energijo | GOV.SI</a:t>
            </a:r>
            <a:endParaRPr lang="pl-PL" dirty="0"/>
          </a:p>
          <a:p>
            <a:r>
              <a:rPr lang="pl-PL" dirty="0"/>
              <a:t>Objave navodil (Novice)</a:t>
            </a:r>
          </a:p>
          <a:p>
            <a:r>
              <a:rPr lang="pl-PL" dirty="0"/>
              <a:t>Vprašanja in odgovori (pogoste napake in navodilo kako jih odpraviti)</a:t>
            </a:r>
          </a:p>
          <a:p>
            <a:r>
              <a:rPr lang="pl-PL" dirty="0"/>
              <a:t>Posebna spletna stran za Pošiljke odpadkov preko meja (nadaljnje objave glede DIWASS) – v pripravi</a:t>
            </a:r>
          </a:p>
          <a:p>
            <a:r>
              <a:rPr lang="pl-PL" dirty="0"/>
              <a:t>Video in pisna navodila – objavljena</a:t>
            </a:r>
            <a:endParaRPr lang="sl-SI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FA590E41-CB3C-68DA-CB14-4B8C4B73D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439" y="693919"/>
            <a:ext cx="8034823" cy="232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673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01346-8FC1-8B54-FD2E-74624D515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3E9E0B-3285-FDC0-36E1-4AF0B1991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Koristne povezave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E0240D-EDB4-B907-19B4-8F1F4B087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dirty="0">
                <a:solidFill>
                  <a:srgbClr val="0356B1"/>
                </a:solidFill>
              </a:rPr>
              <a:t>Pošiljke odpadkov: 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Waste shipments -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Environment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European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Commission</a:t>
            </a:r>
            <a:endParaRPr lang="sl-SI" sz="1800" dirty="0">
              <a:solidFill>
                <a:srgbClr val="92D050"/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dirty="0">
                <a:solidFill>
                  <a:srgbClr val="0356B1"/>
                </a:solidFill>
              </a:rPr>
              <a:t>DIWASS: </a:t>
            </a:r>
          </a:p>
          <a:p>
            <a:pPr marL="400050" lvl="1" indent="0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defRPr/>
            </a:pPr>
            <a:r>
              <a:rPr lang="en-US" sz="1600" dirty="0">
                <a:solidFill>
                  <a:srgbClr val="92D050"/>
                </a:solidFill>
                <a:latin typeface="Trebuchet MS" panose="020B0603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Commission adopts key legal act to </a:t>
            </a:r>
            <a:r>
              <a:rPr lang="en-US" sz="1600" dirty="0" err="1">
                <a:solidFill>
                  <a:srgbClr val="92D050"/>
                </a:solidFill>
                <a:latin typeface="Trebuchet MS" panose="020B0603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digitalise</a:t>
            </a:r>
            <a:r>
              <a:rPr lang="en-US" sz="1600" dirty="0">
                <a:solidFill>
                  <a:srgbClr val="92D050"/>
                </a:solidFill>
                <a:latin typeface="Trebuchet MS" panose="020B0603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EU waste shipments – Environment</a:t>
            </a:r>
            <a:endParaRPr lang="sl-SI" sz="1600" dirty="0">
              <a:solidFill>
                <a:srgbClr val="92D050"/>
              </a:solidFill>
              <a:latin typeface="Trebuchet MS" panose="020B0603020202020204"/>
            </a:endParaRPr>
          </a:p>
          <a:p>
            <a:pPr marL="400050" lvl="1" indent="0" defTabSz="457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defRPr/>
            </a:pPr>
            <a:r>
              <a:rPr lang="en-US" sz="1600" dirty="0">
                <a:solidFill>
                  <a:srgbClr val="92D050"/>
                </a:solidFill>
                <a:latin typeface="Trebuchet MS" panose="020B0603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Implementation of the Waste Shipment Regulation - Environment</a:t>
            </a:r>
            <a:endParaRPr lang="sl-SI" sz="1600" dirty="0">
              <a:solidFill>
                <a:srgbClr val="92D050"/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dirty="0">
                <a:solidFill>
                  <a:srgbClr val="0356B1"/>
                </a:solidFill>
              </a:rPr>
              <a:t>EU </a:t>
            </a:r>
            <a:r>
              <a:rPr lang="sl-SI" dirty="0" err="1">
                <a:solidFill>
                  <a:srgbClr val="0356B1"/>
                </a:solidFill>
              </a:rPr>
              <a:t>login</a:t>
            </a:r>
            <a:r>
              <a:rPr lang="sl-SI" dirty="0">
                <a:solidFill>
                  <a:srgbClr val="0356B1"/>
                </a:solidFill>
              </a:rPr>
              <a:t> Portal: 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user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portal - EU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Portal - </a:t>
            </a:r>
            <a:r>
              <a:rPr lang="sl-SI" sz="1800" dirty="0" err="1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European</a:t>
            </a:r>
            <a:r>
              <a:rPr lang="sl-SI" sz="1800" dirty="0">
                <a:solidFill>
                  <a:srgbClr val="92D050"/>
                </a:solidFill>
                <a:latin typeface="Trebuchet MS" panose="020B0603020202020204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Union</a:t>
            </a:r>
            <a:endParaRPr lang="sl-SI" sz="1800" dirty="0">
              <a:solidFill>
                <a:srgbClr val="92D050"/>
              </a:solidFill>
              <a:latin typeface="Trebuchet MS" panose="020B0603020202020204"/>
            </a:endParaRPr>
          </a:p>
          <a:p>
            <a:pPr marL="342900" lvl="0" indent="-3429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dirty="0">
                <a:solidFill>
                  <a:srgbClr val="0356B1"/>
                </a:solidFill>
              </a:rPr>
              <a:t>Inšpektorat za okolje in energijo </a:t>
            </a:r>
            <a:r>
              <a:rPr lang="sl-SI" dirty="0">
                <a:solidFill>
                  <a:srgbClr val="92D050"/>
                </a:solidFill>
                <a:latin typeface="Trebuchet MS" panose="020B0603020202020204"/>
              </a:rPr>
              <a:t>: </a:t>
            </a:r>
            <a:r>
              <a:rPr lang="sl-SI" dirty="0">
                <a:hlinkClick r:id="rId6"/>
              </a:rPr>
              <a:t>Pošiljke odpadkov preko meja | GOV.SI</a:t>
            </a:r>
            <a:endParaRPr lang="sl-SI" sz="1800" dirty="0">
              <a:solidFill>
                <a:srgbClr val="92D050"/>
              </a:solidFill>
              <a:latin typeface="Trebuchet MS" panose="020B0603020202020204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487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092058-184C-5FA2-AD0B-2F29A12F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56743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Elektronska izmenjava podatkov  - Cilji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64382C-B1F8-66ED-CD3C-525D26DB0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  <a:latin typeface="EC Square Sans Pro" panose="020B0506040000020004" pitchFamily="34" charset="0"/>
              </a:rPr>
              <a:t>Eden glavnih ciljev nove uredbe je digitalizacija postopkov za čezmejno pošiljanje odpadkov v EU:</a:t>
            </a:r>
          </a:p>
          <a:p>
            <a:pPr lvl="1">
              <a:spcAft>
                <a:spcPts val="0"/>
              </a:spcAft>
              <a:buClrTx/>
            </a:pPr>
            <a:r>
              <a:rPr lang="sl-SI" sz="2200" dirty="0">
                <a:solidFill>
                  <a:srgbClr val="0356B1"/>
                </a:solidFill>
                <a:latin typeface="EC Square Sans Pro" panose="020B0506040000020004" pitchFamily="34" charset="0"/>
              </a:rPr>
              <a:t>večja učinkovitost izmenjave informacij</a:t>
            </a:r>
          </a:p>
          <a:p>
            <a:pPr lvl="1">
              <a:spcAft>
                <a:spcPts val="0"/>
              </a:spcAft>
              <a:buClrTx/>
            </a:pPr>
            <a:r>
              <a:rPr lang="sl-SI" sz="2200" dirty="0">
                <a:solidFill>
                  <a:srgbClr val="0356B1"/>
                </a:solidFill>
                <a:latin typeface="EC Square Sans Pro" panose="020B0506040000020004" pitchFamily="34" charset="0"/>
              </a:rPr>
              <a:t>izboljšati preglednost, sledljivost nad pošiljkami</a:t>
            </a:r>
          </a:p>
          <a:p>
            <a:pPr lvl="1">
              <a:spcAft>
                <a:spcPts val="0"/>
              </a:spcAft>
              <a:buClrTx/>
            </a:pPr>
            <a:r>
              <a:rPr lang="sl-SI" sz="2200" dirty="0">
                <a:solidFill>
                  <a:srgbClr val="0356B1"/>
                </a:solidFill>
                <a:latin typeface="EC Square Sans Pro" panose="020B0506040000020004" pitchFamily="34" charset="0"/>
              </a:rPr>
              <a:t>pohitriti upravne postopke</a:t>
            </a:r>
          </a:p>
          <a:p>
            <a:pPr lvl="1">
              <a:spcAft>
                <a:spcPts val="0"/>
              </a:spcAft>
              <a:buClrTx/>
            </a:pPr>
            <a:r>
              <a:rPr lang="sl-SI" sz="2200" dirty="0">
                <a:solidFill>
                  <a:srgbClr val="0356B1"/>
                </a:solidFill>
                <a:latin typeface="EC Square Sans Pro" panose="020B0506040000020004" pitchFamily="34" charset="0"/>
              </a:rPr>
              <a:t>pridobivanje podatkov za poročanje…</a:t>
            </a:r>
            <a:endParaRPr lang="sl-SI" sz="2400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>
              <a:spcAft>
                <a:spcPts val="0"/>
              </a:spcAft>
              <a:buClrTx/>
            </a:pPr>
            <a:r>
              <a:rPr lang="sl-SI" sz="2400" dirty="0">
                <a:solidFill>
                  <a:srgbClr val="0356B1"/>
                </a:solidFill>
                <a:latin typeface="EC Square Sans Pro" panose="020B0506040000020004" pitchFamily="34" charset="0"/>
              </a:rPr>
              <a:t>EC vzpostavlja elektronski informacijski sistem – DIWASS</a:t>
            </a:r>
          </a:p>
          <a:p>
            <a:pPr>
              <a:spcAft>
                <a:spcPts val="0"/>
              </a:spcAft>
              <a:buClrTx/>
            </a:pPr>
            <a:endParaRPr lang="sl-SI" sz="2400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>
              <a:spcAft>
                <a:spcPts val="0"/>
              </a:spcAft>
              <a:buClrTx/>
            </a:pPr>
            <a:r>
              <a:rPr lang="sl-SI" sz="2400" b="1" dirty="0">
                <a:solidFill>
                  <a:srgbClr val="92D050"/>
                </a:solidFill>
              </a:rPr>
              <a:t>Obvezna uporaba: 21.5.2026</a:t>
            </a:r>
            <a:endParaRPr lang="en-IE" sz="2400" dirty="0">
              <a:solidFill>
                <a:srgbClr val="0356B1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8610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AD8AA0-25DC-532D-7730-25C84B0D6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Ele</a:t>
            </a:r>
            <a:r>
              <a:rPr lang="sl-SI" b="1" dirty="0" err="1">
                <a:solidFill>
                  <a:srgbClr val="567436"/>
                </a:solidFill>
                <a:latin typeface="EC Square Sans Pro" panose="020B0506040000020004" pitchFamily="34" charset="0"/>
              </a:rPr>
              <a:t>ktronska</a:t>
            </a:r>
            <a:r>
              <a:rPr lang="sl-SI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 izmenjava podatkov</a:t>
            </a:r>
            <a:r>
              <a:rPr lang="en-US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: </a:t>
            </a:r>
            <a:r>
              <a:rPr lang="sl-SI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cilji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B8DE091-DBC9-B87D-35B7-32FDCD96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buClrTx/>
            </a:pPr>
            <a:r>
              <a:rPr lang="sl-SI" b="1" dirty="0">
                <a:solidFill>
                  <a:srgbClr val="0356B1"/>
                </a:solidFill>
              </a:rPr>
              <a:t>Omogočiti predložitev in izmenjavo elektronskih dokumentov in informacij o pošiljkah odpadkov za vse deležnike (pristojni organi, prijavitelji, organizatorji pošiljanja odpadkov ,…) </a:t>
            </a:r>
          </a:p>
          <a:p>
            <a:pPr lvl="1">
              <a:spcAft>
                <a:spcPts val="0"/>
              </a:spcAft>
              <a:buClrTx/>
            </a:pPr>
            <a:r>
              <a:rPr lang="sl-SI" b="1" dirty="0">
                <a:solidFill>
                  <a:srgbClr val="0356B1"/>
                </a:solidFill>
                <a:latin typeface="EC Square Sans Pro" panose="020B0506040000020004" pitchFamily="34" charset="0"/>
              </a:rPr>
              <a:t>Tako za pošiljke odpadkov, ki se prevažajo s soglasji kot tudi za ti. „zelene odpadke“ </a:t>
            </a:r>
            <a:endParaRPr lang="en-US" b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 lvl="1">
              <a:spcAft>
                <a:spcPts val="0"/>
              </a:spcAft>
              <a:buClrTx/>
            </a:pPr>
            <a:r>
              <a:rPr lang="sl-SI" b="1" dirty="0">
                <a:solidFill>
                  <a:srgbClr val="0356B1"/>
                </a:solidFill>
                <a:latin typeface="EC Square Sans Pro" panose="020B0506040000020004" pitchFamily="34" charset="0"/>
              </a:rPr>
              <a:t>Dostop mogoč direktno (spletna stran) ali prek vmesnika (lastni sistem /programska oprema)</a:t>
            </a:r>
          </a:p>
          <a:p>
            <a:pPr lvl="1">
              <a:spcAft>
                <a:spcPts val="0"/>
              </a:spcAft>
              <a:buClrTx/>
            </a:pPr>
            <a:endParaRPr lang="sl-SI" b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>
              <a:spcAft>
                <a:spcPts val="0"/>
              </a:spcAft>
              <a:buClrTx/>
            </a:pPr>
            <a:r>
              <a:rPr lang="sl-SI" b="1" i="1" dirty="0">
                <a:solidFill>
                  <a:srgbClr val="0356B1"/>
                </a:solidFill>
              </a:rPr>
              <a:t>Omogočiti dostop do informacij o vnaprej pooblaščenih organih</a:t>
            </a:r>
          </a:p>
          <a:p>
            <a:pPr marL="182880" lvl="1">
              <a:spcBef>
                <a:spcPts val="0"/>
              </a:spcBef>
              <a:spcAft>
                <a:spcPts val="0"/>
              </a:spcAft>
              <a:buClrTx/>
            </a:pPr>
            <a:endParaRPr lang="en-US" sz="2000" b="1" i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>
              <a:spcAft>
                <a:spcPts val="0"/>
              </a:spcAft>
              <a:buClrTx/>
            </a:pPr>
            <a:r>
              <a:rPr lang="sl-SI" b="1" i="1" dirty="0">
                <a:solidFill>
                  <a:srgbClr val="0356B1"/>
                </a:solidFill>
                <a:latin typeface="EC Square Sans Pro" panose="020B0506040000020004" pitchFamily="34" charset="0"/>
              </a:rPr>
              <a:t>Možnost povezave pristojnih organov držav, ki niso članice EU na DIWASS</a:t>
            </a:r>
            <a:endParaRPr lang="en-US" b="1" i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 lvl="1">
              <a:spcAft>
                <a:spcPts val="0"/>
              </a:spcAft>
              <a:buClrTx/>
            </a:pPr>
            <a:r>
              <a:rPr lang="sl-SI" b="1" i="1" dirty="0">
                <a:solidFill>
                  <a:srgbClr val="0356B1"/>
                </a:solidFill>
                <a:latin typeface="EC Square Sans Pro" panose="020B0506040000020004" pitchFamily="34" charset="0"/>
              </a:rPr>
              <a:t>Za pošiljke v ali iz EU ali preko EU</a:t>
            </a:r>
            <a:endParaRPr lang="en-US" b="1" i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 lvl="1">
              <a:spcAft>
                <a:spcPts val="0"/>
              </a:spcAft>
              <a:buClrTx/>
            </a:pPr>
            <a:r>
              <a:rPr lang="sl-SI" b="1" dirty="0">
                <a:solidFill>
                  <a:srgbClr val="0356B1"/>
                </a:solidFill>
                <a:latin typeface="EC Square Sans Pro" panose="020B0506040000020004" pitchFamily="34" charset="0"/>
              </a:rPr>
              <a:t>Za države, ki že imajo e-sisteme, se lahko povežejo z DIWASS</a:t>
            </a:r>
            <a:endParaRPr lang="en-US" b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pPr lvl="1">
              <a:spcAft>
                <a:spcPts val="0"/>
              </a:spcAft>
              <a:buClrTx/>
            </a:pPr>
            <a:r>
              <a:rPr lang="sl-SI" b="1" dirty="0">
                <a:solidFill>
                  <a:srgbClr val="0356B1"/>
                </a:solidFill>
                <a:latin typeface="EC Square Sans Pro" panose="020B0506040000020004" pitchFamily="34" charset="0"/>
              </a:rPr>
              <a:t>Na prostovoljni bazi</a:t>
            </a:r>
            <a:endParaRPr lang="en-US" b="1" dirty="0">
              <a:solidFill>
                <a:srgbClr val="0356B1"/>
              </a:solidFill>
              <a:latin typeface="EC Square Sans Pro" panose="020B05060400000200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0505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FA096F-6B18-01E0-0C55-FF6E9E31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Ele</a:t>
            </a:r>
            <a:r>
              <a:rPr lang="sl-SI" b="1" dirty="0" err="1">
                <a:solidFill>
                  <a:srgbClr val="567436"/>
                </a:solidFill>
                <a:latin typeface="EC Square Sans Pro" panose="020B0506040000020004" pitchFamily="34" charset="0"/>
              </a:rPr>
              <a:t>ktronska</a:t>
            </a:r>
            <a:r>
              <a:rPr lang="sl-SI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 izmenjava podatkov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16835B-B832-D6BF-3DD6-DD5D9578C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0356B1"/>
                </a:solidFill>
                <a:latin typeface="EC Square Sans Pro" panose="020B0506040000020004" pitchFamily="34" charset="0"/>
              </a:rPr>
              <a:t>sprejet izvedbeni akt ES 2025/1290</a:t>
            </a:r>
            <a:endParaRPr lang="nl-BE" dirty="0">
              <a:solidFill>
                <a:srgbClr val="0356B1"/>
              </a:solidFill>
              <a:latin typeface="EC Square Sans Pro"/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39F88FBC-5499-15F7-DC1E-639D9F130D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342990"/>
              </p:ext>
            </p:extLst>
          </p:nvPr>
        </p:nvGraphicFramePr>
        <p:xfrm>
          <a:off x="3599057" y="2083774"/>
          <a:ext cx="8179594" cy="3093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356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8724BA-8878-1340-ED2D-EBB35FD2B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56743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Dokumenti in informacije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BDE72C-D11B-745D-450F-561304BA1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Nalagajo le dokumenti!</a:t>
            </a:r>
          </a:p>
          <a:p>
            <a:pPr marL="0" lvl="1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Dokumenti vezani na postopek prijave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Prijavni, transportni dokumenti,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pozivi na dopolnitve, dopolnitve,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odločitve organov,</a:t>
            </a:r>
          </a:p>
          <a:p>
            <a:pPr marL="742950" lvl="2" indent="-342900">
              <a:spcBef>
                <a:spcPts val="0"/>
              </a:spcBef>
              <a:spcAft>
                <a:spcPts val="800"/>
              </a:spcAft>
            </a:pPr>
            <a:r>
              <a:rPr lang="sl-SI" sz="1800" b="1" dirty="0">
                <a:latin typeface="Calibri" panose="020F0502020204030204" pitchFamily="34" charset="0"/>
                <a:cs typeface="Calibri" panose="020F0502020204030204" pitchFamily="34" charset="0"/>
              </a:rPr>
              <a:t>najave pošiljk, potrditve prejemov in obdelave, …</a:t>
            </a: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Priloge VII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Možnost dodajanja datotek (PDF, JPEG, ≤ 32MB/datoteko)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Brez možnosti preverjanja e-podpisov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VSA </a:t>
            </a: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ostala komunikacija 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med prijavitelji, … in organi  </a:t>
            </a:r>
            <a:b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l-SI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prek </a:t>
            </a:r>
            <a:r>
              <a:rPr lang="sl-SI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DIWaSSa</a:t>
            </a:r>
            <a:r>
              <a:rPr lang="sl-SI" sz="2000" b="1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sl-SI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14189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FFB36D-8F31-445B-6218-4CA49B48B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56743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Registracija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9377A5F-8412-C81F-3F8A-53B6D4458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b="1" dirty="0">
                <a:solidFill>
                  <a:srgbClr val="0356B1"/>
                </a:solidFill>
              </a:rPr>
              <a:t>Za izpolnitev morajo biti vsa podjetja, ki nastopajo v dokumentu v vlogi prijavitelja, prevoznika, objekt obdelave,…. </a:t>
            </a:r>
            <a:r>
              <a:rPr lang="sl-SI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registrirana v sistemu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Vsako podjetje in vsaka njegova </a:t>
            </a:r>
            <a:r>
              <a:rPr lang="sl-SI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lokacija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udeležena v pošiljanju  -&gt;  registriran v sistemu</a:t>
            </a: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b="1" dirty="0">
                <a:solidFill>
                  <a:srgbClr val="0356B1"/>
                </a:solidFill>
              </a:rPr>
              <a:t>Isto podjetje lahko nastopa  </a:t>
            </a:r>
            <a:r>
              <a:rPr lang="sl-SI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več vlogah </a:t>
            </a:r>
          </a:p>
          <a:p>
            <a:pPr marL="342900" lvl="1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Registrirano je lahko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enkrat</a:t>
            </a:r>
          </a:p>
          <a:p>
            <a:pPr marL="342900" lvl="1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Registrira ga njegov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</a:t>
            </a:r>
          </a:p>
          <a:p>
            <a:pPr marL="342900" lvl="1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Uporabnik je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lahko iz druge pravne osebe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0144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F55D15-34E0-7587-A50F-7D29C416F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567436"/>
                </a:solidFill>
                <a:latin typeface="EC Square Sans Pro" panose="020B0506040000020004" pitchFamily="34" charset="0"/>
              </a:rPr>
              <a:t>Registracija - praktično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142E48-4C87-19CE-A25C-A4DFCCB00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 defTabSz="4572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Odločiti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kdo bo 1.uporabnik (iz podjetja ali ne, kdo)</a:t>
            </a:r>
          </a:p>
          <a:p>
            <a:pPr marL="342900" lvl="1" indent="-342900" defTabSz="4572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Podjetje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(njegov 1. uporabnik)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zaprosi za registracijo pristojni organ v državi, kjer ima registriran sedež</a:t>
            </a:r>
          </a:p>
          <a:p>
            <a:pPr marL="800100" lvl="2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 je </a:t>
            </a:r>
            <a:r>
              <a:rPr lang="sl-SI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 tretje države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ki ni povezana z DIWASS =&gt; registrira pristojni organ opreme/prejema v EU (kjer</a:t>
            </a:r>
            <a:r>
              <a:rPr lang="sl-SI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prvič nastopa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dokumentih)</a:t>
            </a:r>
          </a:p>
          <a:p>
            <a:pPr marL="342900" lvl="1" indent="-342900" defTabSz="4572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Pristojni organ preveri podatke (dopolnitve, odobri/ne odobri)</a:t>
            </a:r>
          </a:p>
          <a:p>
            <a:pPr marL="342900" lvl="1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Odobritev  -&gt; 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uporabnik 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registriran kot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„glavni uporabnik“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=&gt; </a:t>
            </a: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podjetje registrirano</a:t>
            </a:r>
          </a:p>
          <a:p>
            <a:pPr marL="342900" lvl="1" indent="-342900" defTabSz="4572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Lahko uporablja/izbran v </a:t>
            </a:r>
            <a:r>
              <a:rPr lang="sl-SI" sz="20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DIWaSSu</a:t>
            </a:r>
            <a:endParaRPr lang="sl-SI" sz="2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lnSpc>
                <a:spcPct val="150000"/>
              </a:lnSpc>
              <a:spcAft>
                <a:spcPts val="800"/>
              </a:spcAft>
              <a:buClr>
                <a:srgbClr val="90C226"/>
              </a:buClr>
              <a:buSzPct val="80000"/>
              <a:buFont typeface="Wingdings 3" charset="2"/>
              <a:buChar char=""/>
              <a:defRPr/>
            </a:pPr>
            <a:r>
              <a:rPr lang="sl-SI" sz="2000" b="1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*„glavni uporabnik“</a:t>
            </a:r>
            <a:r>
              <a:rPr lang="sl-SI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-&gt; registrira druge uporabnike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795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F01611-1936-E335-99A3-DD8B67729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Predstavitev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E81B1AF-8EBF-C9C3-42E4-15AD4F5CD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PRESTAVITEV DODAJANJA NOSILCA DEJAVNOSTI V TESTNEM OKOLJU DIWASS</a:t>
            </a:r>
          </a:p>
        </p:txBody>
      </p:sp>
    </p:spTree>
    <p:extLst>
      <p:ext uri="{BB962C8B-B14F-4D97-AF65-F5344CB8AC3E}">
        <p14:creationId xmlns:p14="http://schemas.microsoft.com/office/powerpoint/2010/main" val="4029550754"/>
      </p:ext>
    </p:extLst>
  </p:cSld>
  <p:clrMapOvr>
    <a:masterClrMapping/>
  </p:clrMapOvr>
</p:sld>
</file>

<file path=ppt/theme/theme1.xml><?xml version="1.0" encoding="utf-8"?>
<a:theme xmlns:a="http://schemas.openxmlformats.org/drawingml/2006/main" name="Okvir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D9679E9-419D-452C-9ABF-F182B0D0860A}">
  <we:reference id="wa200005566" version="1.0.0.0" store="sl-SI" storeType="OMEX"/>
  <we:alternateReferences>
    <we:reference id="wa200005566" version="1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{850833EE-9D82-47DE-B98F-5EFA08590913}TF5b254a55-10e1-4643-bbf8-937ce7de93d8fae549c4-dd93b1db9214</Template>
  <TotalTime>390</TotalTime>
  <Words>1146</Words>
  <Application>Microsoft Office PowerPoint</Application>
  <PresentationFormat>Širokozaslonsko</PresentationFormat>
  <Paragraphs>134</Paragraphs>
  <Slides>21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30" baseType="lpstr">
      <vt:lpstr>Aptos</vt:lpstr>
      <vt:lpstr>Calibri</vt:lpstr>
      <vt:lpstr>Corbel</vt:lpstr>
      <vt:lpstr>EC Square Sans Cond Pro</vt:lpstr>
      <vt:lpstr>EC Square Sans Pro</vt:lpstr>
      <vt:lpstr>Trebuchet MS</vt:lpstr>
      <vt:lpstr>Wingdings 2</vt:lpstr>
      <vt:lpstr>Wingdings 3</vt:lpstr>
      <vt:lpstr>Okvir</vt:lpstr>
      <vt:lpstr>WEBINAR - Elektronski informacijski sistem za pošiljke odpadkov preko meja - DIWASS</vt:lpstr>
      <vt:lpstr>Splošno</vt:lpstr>
      <vt:lpstr>Elektronska izmenjava podatkov  - Cilji</vt:lpstr>
      <vt:lpstr>Elektronska izmenjava podatkov: cilji</vt:lpstr>
      <vt:lpstr>Elektronska izmenjava podatkov</vt:lpstr>
      <vt:lpstr>Dokumenti in informacije</vt:lpstr>
      <vt:lpstr>Registracija</vt:lpstr>
      <vt:lpstr>Registracija - praktično</vt:lpstr>
      <vt:lpstr>Predstavitev </vt:lpstr>
      <vt:lpstr>EU LOGIN</vt:lpstr>
      <vt:lpstr>DIWASS dostop</vt:lpstr>
      <vt:lpstr>Identifikator</vt:lpstr>
      <vt:lpstr>  Registracija nosilca dejavnosti – prvič v sistemu DIWASS</vt:lpstr>
      <vt:lpstr> Zahtevek za dovoljenje – uporabnik ni aktiven v sistemu DIWASS</vt:lpstr>
      <vt:lpstr> Registracija drugega nosilca dejavnosti – uporabnik je že aktiven</vt:lpstr>
      <vt:lpstr> Zahtevek za dovoljenje – uporabnik je že aktiven</vt:lpstr>
      <vt:lpstr>Odobritev zahtevkov za dovoljenje</vt:lpstr>
      <vt:lpstr>Pogoste napake</vt:lpstr>
      <vt:lpstr>Sporočanje težav</vt:lpstr>
      <vt:lpstr>IRSOE spletna stran</vt:lpstr>
      <vt:lpstr>Koristne povezave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Barbka Zupan</dc:creator>
  <cp:lastModifiedBy>Barbka Zupan</cp:lastModifiedBy>
  <cp:revision>6</cp:revision>
  <cp:lastPrinted>2026-03-17T09:42:57Z</cp:lastPrinted>
  <dcterms:created xsi:type="dcterms:W3CDTF">2026-03-17T06:47:34Z</dcterms:created>
  <dcterms:modified xsi:type="dcterms:W3CDTF">2026-03-23T08:40:14Z</dcterms:modified>
</cp:coreProperties>
</file>